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72" r:id="rId6"/>
    <p:sldId id="273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6" r:id="rId19"/>
    <p:sldId id="271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4239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режиме информационных технологий в системе «Электронное образование РТ» в условиях реализации нового законодательства»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4653136"/>
            <a:ext cx="39604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Методист по кадровой работе и 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аттестации педагогических кадров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МКУ «Отдел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 Алексеевского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Татарстан»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Т.Ю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Черевова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68715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Autofit/>
          </a:bodyPr>
          <a:lstStyle/>
          <a:p>
            <a:pPr marL="285750" indent="-285750">
              <a:lnSpc>
                <a:spcPct val="115000"/>
              </a:lnSpc>
              <a:spcBef>
                <a:spcPts val="0"/>
              </a:spcBef>
              <a:defRPr/>
            </a:pP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         </a:t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         </a:t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        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решения этих задач необходимо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Оказывать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методическую и консультационную поддержку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педагогическим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работникам при прохождении процедур аттестации</a:t>
            </a:r>
            <a:b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2. Активизировать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работу по обобщению педагогического опыта работников образовательных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организаций.</a:t>
            </a:r>
            <a:b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3.Разработать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утвердить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перспективный план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проведения аттестации педагогических работников в организации, с учетом качества образования, результативности работы каждого педагога</a:t>
            </a:r>
            <a:b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4. Контролировать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разработку и утверждение у каждого педагога, имеющего квалификационную категорию, индивидуальный план работы</a:t>
            </a:r>
            <a:r>
              <a:rPr lang="ru-RU" alt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период по повышению профессионального уровня, размещение этих планов на личных сайтах</a:t>
            </a:r>
            <a:b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476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7498080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Сроки процедур аттестации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247741"/>
              </p:ext>
            </p:extLst>
          </p:nvPr>
        </p:nvGraphicFramePr>
        <p:xfrm>
          <a:off x="1115616" y="1196752"/>
          <a:ext cx="8028384" cy="56612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3466"/>
                <a:gridCol w="3047573"/>
                <a:gridCol w="1936447"/>
                <a:gridCol w="1950898"/>
              </a:tblGrid>
              <a:tr h="5469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этап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функции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начало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окончание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11034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Подача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заявлений, дополнение пакета подтверждающими документами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01.10.2018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31.10.2018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7356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Работа кураторов ОО и МР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01.10.2018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31.10.2018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62668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2060"/>
                          </a:solidFill>
                          <a:effectLst/>
                        </a:rPr>
                        <a:t>Профтестирование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01.11.2018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15.11.2018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678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75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Экспертиза пакетов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16.11.201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30.11.2018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63759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Работа АК РТ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01.12.2018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28.12.2018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678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75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Мониторинг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14.01.2018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29.01.2018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812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90872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Аттестации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068384"/>
              </p:ext>
            </p:extLst>
          </p:nvPr>
        </p:nvGraphicFramePr>
        <p:xfrm>
          <a:off x="1151112" y="1054440"/>
          <a:ext cx="7992888" cy="578359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16424"/>
                <a:gridCol w="4176464"/>
              </a:tblGrid>
              <a:tr h="1371501"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en-US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этап  </a:t>
                      </a:r>
                      <a:endParaRPr lang="ru-RU" sz="20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en-US" sz="8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подача и приём  заявлений на аттестацию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/>
                        <a:t>I</a:t>
                      </a:r>
                      <a:r>
                        <a:rPr lang="en-US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этап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000" b="1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Проведение  аттестации  </a:t>
                      </a: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(для заявлений со статусом:  Утверждено)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</a:tr>
              <a:tr h="13974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Заполнение  заявления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(указать желание об участии на заседании </a:t>
                      </a:r>
                      <a:r>
                        <a:rPr lang="ru-RU" sz="1800" b="1" i="1" u="none" dirty="0" err="1" smtClean="0">
                          <a:solidFill>
                            <a:srgbClr val="FF0000"/>
                          </a:solidFill>
                          <a:effectLst/>
                        </a:rPr>
                        <a:t>атт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. комиссии обязательно)</a:t>
                      </a:r>
                      <a:endParaRPr lang="ru-RU" sz="1800" b="1" i="1" u="none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Прохождение компьютерного тестирования 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(с 1 по 15 ноября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</a:p>
                    <a:p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1630841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Формирование пакета документов</a:t>
                      </a:r>
                    </a:p>
                    <a:p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Экспертиза для пакетов со свойством –</a:t>
                      </a:r>
                      <a:r>
                        <a:rPr lang="ru-RU" sz="1800" b="1" i="1" u="none" baseline="0" dirty="0" smtClean="0">
                          <a:solidFill>
                            <a:schemeClr val="tx2"/>
                          </a:solidFill>
                          <a:effectLst/>
                        </a:rPr>
                        <a:t> «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не льготный» 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(с 16 по 30 ноября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</a:p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Внутренний эксперт</a:t>
                      </a:r>
                    </a:p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Внешний эксперт</a:t>
                      </a:r>
                    </a:p>
                    <a:p>
                      <a:endParaRPr lang="ru-RU" sz="1800" b="1" i="1" u="none" dirty="0" smtClean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1246819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Согласование в образовательной организации, муниципальном районе и  МОиН  РТ (Утверждено/Отклонено)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Работа  аттестационной комиссии</a:t>
                      </a:r>
                    </a:p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 (с 1 по 27 декабря)</a:t>
                      </a:r>
                      <a:endParaRPr lang="ru-RU" sz="1800" b="1" i="1" u="none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2343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43103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ТАКЖЕ НА ПОРТАЛЕ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34290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95250">
              <a:buClr>
                <a:srgbClr val="0070C0"/>
              </a:buClr>
            </a:pPr>
            <a:endParaRPr lang="ru-RU" b="1" u="sng" dirty="0" smtClean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endParaRPr lang="ru-RU" b="1" u="sng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Тесты </a:t>
            </a:r>
            <a:r>
              <a:rPr lang="ru-RU" sz="2400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для СПО по решению Совета директоров  обобщены по 3 направлениям: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Технический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Экономический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Гуманитарный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17063"/>
            <a:ext cx="4176464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0029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160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Документы на категорию: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836712"/>
            <a:ext cx="77768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 Заявление заявителя о проведении аттестации в целях установления квалификационной категории (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электронное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Копия аттестационного листа по итогам предыдущей аттестации заявителя на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высшую категорию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Документ о ведении инновационной деятельности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высшую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квалификационную категорию.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Документ, подтверждающий участие обучающихся (воспитанников) аттестуемого педагогического работника в олимпиадах, смотрах, конкурсах, соревнованиях, проходивших в течение последних пяти лет перед аттестацией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высшую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квалификационную категорию (не более одного подтверждающего документа на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1-2 л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Карта результативности аттестуемого работника.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Аттестуемые, подлежащие экспертизе, дополнительно прикрепляют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лист самооценки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34093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Документальное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подтверждение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инновационной работы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443841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Допускается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представление документа,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подтверждающего  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инновационную деятельность претендента на высшую категорию  (рецензия, отзыв на инновационную разработку, титульный лист публикации в республиканском или федеральном  научно-методическом издании, или  документ, удостоверяющий участие аттестуемого работника в республиканском или федеральном методическом конкурсе, проведенном в течение  последних 5 лет и др.) (не более одного подтверждающего документа на 1 л.).</a:t>
            </a:r>
          </a:p>
        </p:txBody>
      </p:sp>
    </p:spTree>
    <p:extLst>
      <p:ext uri="{BB962C8B-B14F-4D97-AF65-F5344CB8AC3E}">
        <p14:creationId xmlns:p14="http://schemas.microsoft.com/office/powerpoint/2010/main" val="826039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98072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Тестирование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аявлени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196752"/>
            <a:ext cx="6768752" cy="50189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3968" y="3706235"/>
            <a:ext cx="19442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компьютерное тестирование</a:t>
            </a: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987824" y="4444899"/>
            <a:ext cx="1296144" cy="568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266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1042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6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Экспертиза профессиональной деятельности аттестуемых </a:t>
            </a:r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педагогов</a:t>
            </a:r>
            <a:r>
              <a:rPr 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/>
            </a:r>
            <a:br>
              <a:rPr 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268760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Экспертиза </a:t>
            </a: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проводится в новом </a:t>
            </a:r>
            <a:r>
              <a:rPr lang="ru-RU" altLang="ru-RU" sz="2400" b="1" dirty="0" smtClean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режиме с 2018 года </a:t>
            </a:r>
            <a:endParaRPr lang="ru-RU" altLang="ru-RU" sz="2400" b="1" dirty="0">
              <a:solidFill>
                <a:srgbClr val="0070C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060849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выбирает  2 экспертов для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аттестуемого</a:t>
            </a:r>
          </a:p>
          <a:p>
            <a:pPr lvl="0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3140968"/>
            <a:ext cx="73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Эксперты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проводят экспертизу аттестуемых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своего района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4721662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Внутренние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эксперты проводят очную экспертизу у аттестуемых, внешние – заочную</a:t>
            </a:r>
          </a:p>
        </p:txBody>
      </p:sp>
    </p:spTree>
    <p:extLst>
      <p:ext uri="{BB962C8B-B14F-4D97-AF65-F5344CB8AC3E}">
        <p14:creationId xmlns:p14="http://schemas.microsoft.com/office/powerpoint/2010/main" val="3893797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243513"/>
            <a:ext cx="79208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FF0000"/>
                </a:solidFill>
                <a:latin typeface="Segoe UI Semibold" pitchFamily="34" charset="0"/>
              </a:rPr>
              <a:t>Методика  оценки квалификации </a:t>
            </a:r>
          </a:p>
          <a:p>
            <a:pPr algn="ctr"/>
            <a:r>
              <a:rPr lang="ru-RU" altLang="ru-RU" sz="2400" b="1" dirty="0">
                <a:solidFill>
                  <a:srgbClr val="FF0000"/>
                </a:solidFill>
                <a:latin typeface="Segoe UI Semibold" pitchFamily="34" charset="0"/>
              </a:rPr>
              <a:t>                педагогических работников</a:t>
            </a:r>
          </a:p>
          <a:p>
            <a:endParaRPr lang="ru-RU" altLang="ru-RU" sz="2400" b="1" dirty="0">
              <a:solidFill>
                <a:srgbClr val="FF0000"/>
              </a:solidFill>
              <a:latin typeface="Segoe UI Semibold" pitchFamily="34" charset="0"/>
            </a:endParaRPr>
          </a:p>
          <a:p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Квалификация- совокупность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itchFamily="18" charset="0"/>
              </a:rPr>
              <a:t>6 основных компетентностей</a:t>
            </a:r>
          </a:p>
          <a:p>
            <a:endParaRPr lang="ru-RU" altLang="ru-RU" sz="2400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области личностных качеств.</a:t>
            </a:r>
          </a:p>
          <a:p>
            <a:pPr>
              <a:buFont typeface="Arial" charset="0"/>
              <a:buChar char="•"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  в   постановке   целей   и   задач.</a:t>
            </a:r>
          </a:p>
          <a:p>
            <a:pPr>
              <a:buFont typeface="Arial" charset="0"/>
              <a:buChar char="•"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мотивировании обучающихся.</a:t>
            </a:r>
          </a:p>
          <a:p>
            <a:pPr>
              <a:buFont typeface="Arial" charset="0"/>
              <a:buChar char="•"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разработке программы деятельности </a:t>
            </a:r>
          </a:p>
          <a:p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и принятии педагогических решений.</a:t>
            </a:r>
          </a:p>
          <a:p>
            <a:pPr>
              <a:buFont typeface="Arial" charset="0"/>
              <a:buChar char="•"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    в     обеспечении     информационной</a:t>
            </a:r>
          </a:p>
          <a:p>
            <a:pPr>
              <a:buFont typeface="Arial" charset="0"/>
              <a:buNone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основы педагогической деятельности.</a:t>
            </a:r>
          </a:p>
          <a:p>
            <a:pPr>
              <a:buFont typeface="Arial" charset="0"/>
              <a:buChar char="•"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организации педагогической деятельности.</a:t>
            </a:r>
            <a:b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</a:br>
            <a:endParaRPr lang="ru-RU" altLang="ru-RU" sz="2400" b="1" dirty="0">
              <a:solidFill>
                <a:srgbClr val="0000FF"/>
              </a:solidFill>
              <a:latin typeface="Segoe UI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552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32656"/>
            <a:ext cx="7344816" cy="522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Примерный график заседания </a:t>
            </a:r>
            <a:endParaRPr lang="ru-RU" alt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 МО и  Н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lnSpc>
                <a:spcPct val="115000"/>
              </a:lnSpc>
              <a:buAutoNum type="arabicPeriod"/>
            </a:pPr>
            <a:endParaRPr lang="ru-RU" alt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/>
            </a:pPr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alt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по 14 декабря  </a:t>
            </a:r>
            <a:r>
              <a:rPr lang="ru-RU" altLang="ru-RU" sz="3200" b="1" dirty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– на первую категорию в муниципальных районах</a:t>
            </a:r>
          </a:p>
          <a:p>
            <a:pPr marL="342900" indent="-342900">
              <a:lnSpc>
                <a:spcPct val="115000"/>
              </a:lnSpc>
              <a:buFontTx/>
              <a:buAutoNum type="arabicPeriod"/>
            </a:pPr>
            <a:r>
              <a:rPr lang="ru-RU" alt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17 по 27 декабря  </a:t>
            </a:r>
            <a:r>
              <a:rPr lang="ru-RU" altLang="ru-RU" sz="3200" b="1" dirty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– на высшую категорию в  МО и  Н РТ</a:t>
            </a:r>
          </a:p>
          <a:p>
            <a:pPr algn="ctr">
              <a:lnSpc>
                <a:spcPct val="115000"/>
              </a:lnSpc>
            </a:pPr>
            <a:endParaRPr lang="ru-RU" alt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/>
            </a:pPr>
            <a:endParaRPr lang="ru-RU" altLang="ru-RU" b="1" dirty="0">
              <a:solidFill>
                <a:srgbClr val="FF5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990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15000"/>
              </a:lnSpc>
              <a:spcBef>
                <a:spcPts val="0"/>
              </a:spcBef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        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ОСНОВОПОЛАГАЮЩИЕ </a:t>
            </a:r>
            <a:r>
              <a:rPr lang="ru-RU" sz="2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ДОКУМЕНТЫ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 от 29.12.2012 № 273 «Об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образовании </a:t>
            </a: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Российской Федерации»</a:t>
            </a:r>
            <a:b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статья </a:t>
            </a:r>
            <a:r>
              <a:rPr lang="ru-RU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br>
              <a:rPr lang="ru-RU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Постановление </a:t>
            </a: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Правительства России  от 08.08.2013 № 678 «Об утверждении номенклатуры должностей педагогических работников, должностей руководящих работников»</a:t>
            </a:r>
            <a:b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       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МО и Н </a:t>
            </a: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РФ от 07 апреля 2014 г. № 276 «О порядке проведения аттестации педагогических работников образовательных организаций, осуществляющих образовательную деятельность»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061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149442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530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Федеральный Закон</a:t>
            </a:r>
            <a:b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400" b="1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«Об образовании в Российской Федерации»</a:t>
            </a:r>
            <a:br>
              <a:rPr lang="ru-RU" altLang="ru-RU" sz="2400" b="1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alt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49. Аттестация педагогических 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ru-RU" altLang="ru-RU" sz="2400" b="1" u="sng" dirty="0" smtClean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u="sng" dirty="0" smtClean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7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</a:t>
            </a:r>
            <a: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работников проводится</a:t>
            </a:r>
            <a:b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оценки их профессиональной деятельности</a:t>
            </a:r>
            <a:r>
              <a:rPr lang="ru-RU" alt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на СЗД проводится АК, самостоятельно формируемыми организациями</a:t>
            </a:r>
            <a:b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3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на 1, высшую категорию проводится  уполномоченными органами государственной власти субъектов Российской Федерации</a:t>
            </a:r>
            <a:b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порядок проведения аттестации педагогических работников устанавливается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</a:t>
            </a:r>
            <a:b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599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Татарстан </a:t>
            </a:r>
            <a:r>
              <a:rPr lang="ru-RU" alt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alt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22 июля 2013 г</a:t>
            </a:r>
            <a:r>
              <a:rPr lang="ru-RU" alt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alt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68-ЗРТ </a:t>
            </a:r>
            <a:r>
              <a:rPr lang="ru-RU" alt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alt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образовании"</a:t>
            </a: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268758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0" lvl="2" indent="-469900" algn="just"/>
            <a:r>
              <a:rPr lang="ru-RU" alt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  <a:t>     </a:t>
            </a:r>
            <a:r>
              <a:rPr lang="ru-RU" alt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altLang="ru-RU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4 статьи 4: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 исполнительной власти Республики Татарстан, осуществляющий государственное управление в сфере образования проводит аттестацию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2180156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08050"/>
            <a:ext cx="7920037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170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166843"/>
            <a:ext cx="691276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II. Должности руководителей образовательных организаций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Должности руководителей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Директор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Заведующий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Начальник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2. Должности иных педагогических работников</a:t>
            </a:r>
            <a:br>
              <a:rPr lang="ru-RU" sz="20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Учитель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Педагог-организатор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Педагог-психолог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Воспитатель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Инструктор по физической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культуре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т.д.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656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476672"/>
            <a:ext cx="64087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аттестации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340768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ОБЯЗАТЕЛЬНАЯ  АТТЕСТАЦИЯ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СЗД, в рамках которой проводится процедура оценки профессиональных знаний аттестуемых (аттестацию проводит образовательная организация).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3068960"/>
            <a:ext cx="741682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ЗАЯВИТЕЛЬНАЯ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АТТЕСТАЦИЯ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на квалификационную категорию (первую или высшую). Аттестацию проводит аттестационная комиссия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МО и Н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АТТЕСТАЦИЯ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РУКОВОДИТЕЛЕЙ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образовательных организаций  (аттестацию проводит учредитель).</a:t>
            </a:r>
            <a:endParaRPr lang="ru-RU" sz="2000" dirty="0"/>
          </a:p>
          <a:p>
            <a:pPr lvl="0" algn="just"/>
            <a:endParaRPr lang="ru-RU" sz="2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571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          Нормативный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документ  МО и Н РТ, </a:t>
            </a:r>
            <a:b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       определяющий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задачи по аттестации </a:t>
            </a:r>
            <a:b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        на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2018/2019 учебный год</a:t>
            </a:r>
            <a:b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988840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и </a:t>
            </a:r>
            <a:r>
              <a:rPr lang="ru-RU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 РТ</a:t>
            </a:r>
            <a:endParaRPr lang="ru-RU" sz="32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3"/>
              </a:buCl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26 июня 2018 г. № под- 1025/18 </a:t>
            </a:r>
            <a:endParaRPr lang="ru-RU" sz="32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3"/>
              </a:buClr>
              <a:defRPr/>
            </a:pPr>
            <a:endParaRPr lang="ru-RU" sz="32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итогах аттестации педагогических работников образования РТ в 2017/2018 учебном году и задачах по аттестации на 2018/2019 учебный год»</a:t>
            </a:r>
            <a:endParaRPr lang="ru-RU" sz="3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980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100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Задачи по </a:t>
            </a:r>
            <a:r>
              <a:rPr lang="ru-RU" altLang="ru-RU" sz="31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аттестации </a:t>
            </a:r>
            <a:br>
              <a:rPr lang="ru-RU" altLang="ru-RU" sz="31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altLang="ru-RU" sz="31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на 2018/2019 учебный год</a:t>
            </a:r>
            <a:r>
              <a:rPr lang="ru-RU" altLang="ru-RU" b="1" dirty="0">
                <a:solidFill>
                  <a:srgbClr val="09025E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altLang="ru-RU" b="1" dirty="0">
                <a:solidFill>
                  <a:srgbClr val="09025E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122856"/>
            <a:ext cx="7848871" cy="521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b="1" dirty="0" smtClean="0">
                <a:solidFill>
                  <a:srgbClr val="FF0000"/>
                </a:solidFill>
              </a:rPr>
              <a:t>1.  п</a:t>
            </a:r>
            <a:r>
              <a:rPr lang="ru-RU" altLang="ru-RU" b="1" dirty="0">
                <a:solidFill>
                  <a:srgbClr val="FF0000"/>
                </a:solidFill>
              </a:rPr>
              <a:t>. 6 </a:t>
            </a:r>
            <a:r>
              <a:rPr lang="ru-RU" altLang="ru-RU" b="1" dirty="0" smtClean="0">
                <a:solidFill>
                  <a:srgbClr val="FF0000"/>
                </a:solidFill>
              </a:rPr>
              <a:t>      </a:t>
            </a:r>
            <a:r>
              <a:rPr lang="ru-RU" altLang="ru-RU" b="1" u="sng" dirty="0" smtClean="0">
                <a:solidFill>
                  <a:srgbClr val="002060"/>
                </a:solidFill>
              </a:rPr>
              <a:t>проведение </a:t>
            </a:r>
            <a:r>
              <a:rPr lang="ru-RU" altLang="ru-RU" b="1" u="sng" dirty="0">
                <a:solidFill>
                  <a:srgbClr val="002060"/>
                </a:solidFill>
              </a:rPr>
              <a:t>аттестации на </a:t>
            </a:r>
            <a:r>
              <a:rPr lang="ru-RU" altLang="ru-RU" b="1" u="sng" dirty="0">
                <a:solidFill>
                  <a:srgbClr val="FF0000"/>
                </a:solidFill>
              </a:rPr>
              <a:t>СЗД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b="1" u="sng" dirty="0">
              <a:solidFill>
                <a:srgbClr val="002060"/>
              </a:solidFill>
            </a:endParaRP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dirty="0" smtClean="0">
                <a:solidFill>
                  <a:srgbClr val="002060"/>
                </a:solidFill>
              </a:rPr>
              <a:t>В </a:t>
            </a:r>
            <a:r>
              <a:rPr lang="ru-RU" altLang="ru-RU" dirty="0">
                <a:solidFill>
                  <a:srgbClr val="002060"/>
                </a:solidFill>
              </a:rPr>
              <a:t>педагогических коллективах провести разъяснительную работу  о необходимости составления </a:t>
            </a:r>
            <a:r>
              <a:rPr lang="ru-RU" altLang="ru-RU" b="1" dirty="0">
                <a:solidFill>
                  <a:srgbClr val="FF0000"/>
                </a:solidFill>
              </a:rPr>
              <a:t>индивидуальных планов </a:t>
            </a:r>
            <a:r>
              <a:rPr lang="ru-RU" altLang="ru-RU" dirty="0">
                <a:solidFill>
                  <a:srgbClr val="002060"/>
                </a:solidFill>
              </a:rPr>
              <a:t>повышения профессионального уровня на следующий </a:t>
            </a:r>
            <a:r>
              <a:rPr lang="ru-RU" altLang="ru-RU" dirty="0" err="1">
                <a:solidFill>
                  <a:srgbClr val="002060"/>
                </a:solidFill>
              </a:rPr>
              <a:t>межаттестационный</a:t>
            </a:r>
            <a:r>
              <a:rPr lang="ru-RU" altLang="ru-RU" dirty="0">
                <a:solidFill>
                  <a:srgbClr val="002060"/>
                </a:solidFill>
              </a:rPr>
              <a:t> период, на основании этого </a:t>
            </a:r>
            <a:r>
              <a:rPr lang="ru-RU" altLang="ru-RU" dirty="0">
                <a:solidFill>
                  <a:srgbClr val="FF0000"/>
                </a:solidFill>
              </a:rPr>
              <a:t>перспективный план </a:t>
            </a:r>
            <a:r>
              <a:rPr lang="ru-RU" altLang="ru-RU" dirty="0">
                <a:solidFill>
                  <a:srgbClr val="002060"/>
                </a:solidFill>
              </a:rPr>
              <a:t>повышения квалификации педагогов в </a:t>
            </a:r>
            <a:r>
              <a:rPr lang="ru-RU" altLang="ru-RU" dirty="0" smtClean="0">
                <a:solidFill>
                  <a:srgbClr val="002060"/>
                </a:solidFill>
              </a:rPr>
              <a:t>организации.</a:t>
            </a: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000" b="1" dirty="0" smtClean="0">
                <a:solidFill>
                  <a:srgbClr val="FF0000"/>
                </a:solidFill>
              </a:rPr>
              <a:t>2.    п.8</a:t>
            </a:r>
            <a:endParaRPr lang="ru-RU" altLang="ru-RU" dirty="0" smtClean="0">
              <a:solidFill>
                <a:srgbClr val="002060"/>
              </a:solidFill>
            </a:endParaRP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dirty="0" smtClean="0">
                <a:solidFill>
                  <a:srgbClr val="002060"/>
                </a:solidFill>
              </a:rPr>
              <a:t>организовать </a:t>
            </a:r>
            <a:r>
              <a:rPr lang="ru-RU" altLang="ru-RU" dirty="0">
                <a:solidFill>
                  <a:srgbClr val="002060"/>
                </a:solidFill>
              </a:rPr>
              <a:t>предварительное изучение со всеми кураторами педагогической аттестации Руководства по работе  с формами документов по аттестации в информационной системе «Электронное образование в Республике Татарстан»</a:t>
            </a: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000" dirty="0" smtClean="0">
                <a:solidFill>
                  <a:srgbClr val="FF0000"/>
                </a:solidFill>
              </a:rPr>
              <a:t>(</a:t>
            </a:r>
            <a:r>
              <a:rPr lang="ru-RU" altLang="ru-RU" sz="2000" dirty="0">
                <a:solidFill>
                  <a:srgbClr val="FF0000"/>
                </a:solidFill>
              </a:rPr>
              <a:t>интерфейс </a:t>
            </a:r>
            <a:r>
              <a:rPr lang="ru-RU" altLang="ru-RU" sz="2000" dirty="0" smtClean="0">
                <a:solidFill>
                  <a:srgbClr val="FF0000"/>
                </a:solidFill>
              </a:rPr>
              <a:t>кураторов)</a:t>
            </a: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2000" dirty="0" smtClean="0">
              <a:solidFill>
                <a:srgbClr val="FF0000"/>
              </a:solidFill>
            </a:endParaRP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000" b="1" dirty="0" smtClean="0">
                <a:solidFill>
                  <a:srgbClr val="002060"/>
                </a:solidFill>
              </a:rPr>
              <a:t>3. 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Своевременно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довести </a:t>
            </a:r>
            <a:r>
              <a:rPr lang="ru-RU" altLang="ru-RU" sz="2000" b="1" dirty="0">
                <a:solidFill>
                  <a:srgbClr val="002060"/>
                </a:solidFill>
              </a:rPr>
              <a:t>до сведения всех аттестуемых педагогов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о внесение </a:t>
            </a:r>
            <a:r>
              <a:rPr lang="ru-RU" altLang="ru-RU" sz="2000" b="1" dirty="0">
                <a:solidFill>
                  <a:srgbClr val="FF0000"/>
                </a:solidFill>
              </a:rPr>
              <a:t>изменений </a:t>
            </a:r>
            <a:r>
              <a:rPr lang="ru-RU" altLang="ru-RU" sz="2000" b="1" dirty="0">
                <a:solidFill>
                  <a:srgbClr val="002060"/>
                </a:solidFill>
              </a:rPr>
              <a:t>в процедуры проведения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аттестации. Обновить аттестационные </a:t>
            </a:r>
            <a:r>
              <a:rPr lang="ru-RU" altLang="ru-RU" sz="2000" b="1" dirty="0">
                <a:solidFill>
                  <a:srgbClr val="002060"/>
                </a:solidFill>
              </a:rPr>
              <a:t>уголки в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ОО.  </a:t>
            </a:r>
            <a:endParaRPr lang="ru-RU" altLang="ru-RU" sz="2000" b="1" dirty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</a:pPr>
            <a:endParaRPr lang="ru-RU" altLang="ru-RU" sz="20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2000" b="1" dirty="0" smtClean="0">
                <a:solidFill>
                  <a:srgbClr val="FF0000"/>
                </a:solidFill>
              </a:rPr>
              <a:t>Ознакомить </a:t>
            </a:r>
            <a:r>
              <a:rPr lang="ru-RU" altLang="ru-RU" sz="2000" b="1" dirty="0">
                <a:solidFill>
                  <a:srgbClr val="FF0000"/>
                </a:solidFill>
              </a:rPr>
              <a:t>после 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экспертизы экспертным заключением  </a:t>
            </a:r>
            <a:r>
              <a:rPr lang="ru-RU" altLang="ru-RU" sz="2000" b="1" dirty="0">
                <a:solidFill>
                  <a:srgbClr val="FF0000"/>
                </a:solidFill>
              </a:rPr>
              <a:t>в течение 3 дней!</a:t>
            </a: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2000" dirty="0">
              <a:solidFill>
                <a:srgbClr val="FF0000"/>
              </a:solidFill>
            </a:endParaRP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16205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348</TotalTime>
  <Words>674</Words>
  <Application>Microsoft Office PowerPoint</Application>
  <PresentationFormat>Экран (4:3)</PresentationFormat>
  <Paragraphs>123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Аттестация педагогических работников в режиме информационных технологий в системе «Электронное образование РТ» в условиях реализации нового законодательства»</vt:lpstr>
      <vt:lpstr>                   ОСНОВОПОЛАГАЮЩИЕ ДОКУМЕНТЫ       Федеральный закон от 29.12.2012 № 273 «Об       образовании в Российской Федерации» статья 49                Постановление Правительства России  от 08.08.2013 № 678 «Об утверждении номенклатуры должностей педагогических работников, должностей руководящих работников»           Приказ МО и Н РФ от 07 апреля 2014 г. № 276 «О порядке проведения аттестации педагогических работников образовательных организаций, осуществляющих образовательную деятельность» </vt:lpstr>
      <vt:lpstr>Федеральный Закон  «Об образовании в Российской Федерации»  Статья 49. Аттестация педагогических работников </vt:lpstr>
      <vt:lpstr>Закон Республики Татарстан от 22 июля 2013 г.  № 68-ЗРТ "Об образовании" </vt:lpstr>
      <vt:lpstr>Презентация PowerPoint</vt:lpstr>
      <vt:lpstr>Презентация PowerPoint</vt:lpstr>
      <vt:lpstr>                                                  </vt:lpstr>
      <vt:lpstr>                  Нормативный документ  МО и Н РТ,                 определяющий задачи по аттестации                  на 2018/2019 учебный год </vt:lpstr>
      <vt:lpstr>Задачи по аттестации  на 2018/2019 учебный год </vt:lpstr>
      <vt:lpstr>                                                         Для решения этих задач необходимо:     1.  Оказывать методическую и консультационную поддержку                                                          педагогическим работникам при прохождении процедур аттестации     2. Активизировать работу по обобщению педагогического опыта работников образовательных организаций.     3.Разработать и утвердить перспективный план проведения аттестации педагогических работников в организации, с учетом качества образования, результативности работы каждого педагога     4. Контролировать разработку и утверждение у каждого педагога, имеющего квалификационную категорию, индивидуальный план работы на межаттестационный период по повышению профессионального уровня, размещение этих планов на личных сайтах   </vt:lpstr>
      <vt:lpstr>Сроки процедур аттестации</vt:lpstr>
      <vt:lpstr>Этапы Аттестации</vt:lpstr>
      <vt:lpstr>КОМПЬЮТЕРНОЕ ТЕСТИРОВАНИЕ ТАКЖЕ НА ПОРТАЛЕ edu.tatar.ru </vt:lpstr>
      <vt:lpstr>Документы на категорию: </vt:lpstr>
      <vt:lpstr>Документальное подтверждение  инновационной работы</vt:lpstr>
      <vt:lpstr>Тестирование</vt:lpstr>
      <vt:lpstr>Экспертиза профессиональной деятельности аттестуемых педагогов </vt:lpstr>
      <vt:lpstr>Презентация PowerPoint</vt:lpstr>
      <vt:lpstr>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25</cp:revision>
  <dcterms:modified xsi:type="dcterms:W3CDTF">2018-10-04T06:41:25Z</dcterms:modified>
</cp:coreProperties>
</file>